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3.jpeg" ContentType="image/jpeg"/>
  <Override PartName="/ppt/media/image1.png" ContentType="image/png"/>
  <Override PartName="/ppt/media/image2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6026400"/>
            <a:ext cx="12187080" cy="429120"/>
            <a:chOff x="0" y="6026400"/>
            <a:chExt cx="12187080" cy="429120"/>
          </a:xfrm>
        </p:grpSpPr>
        <p:sp>
          <p:nvSpPr>
            <p:cNvPr id="1" name="CustomShape 2"/>
            <p:cNvSpPr/>
            <p:nvPr/>
          </p:nvSpPr>
          <p:spPr>
            <a:xfrm>
              <a:off x="0" y="6026400"/>
              <a:ext cx="12187080" cy="42912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82400" rIns="0" tIns="0" bIns="0" anchor="ctr"/>
            <a:p>
              <a:pPr>
                <a:lnSpc>
                  <a:spcPct val="100000"/>
                </a:lnSpc>
              </a:pPr>
              <a:r>
                <a:rPr b="1" lang="de-DE" sz="1700" spc="-1" strike="noStrike">
                  <a:solidFill>
                    <a:srgbClr val="ffff00"/>
                  </a:solidFill>
                  <a:latin typeface="Arial"/>
                  <a:ea typeface="DejaVu Sans"/>
                </a:rPr>
                <a:t>www.baden.dlrg.de</a:t>
              </a:r>
              <a:endParaRPr b="0" lang="de-DE" sz="1700" spc="-1" strike="noStrike">
                <a:latin typeface="Arial"/>
              </a:endParaRPr>
            </a:p>
          </p:txBody>
        </p:sp>
        <p:pic>
          <p:nvPicPr>
            <p:cNvPr id="2" name="Picture 3" descr=""/>
            <p:cNvPicPr/>
            <p:nvPr/>
          </p:nvPicPr>
          <p:blipFill>
            <a:blip r:embed="rId2"/>
            <a:stretch/>
          </p:blipFill>
          <p:spPr>
            <a:xfrm>
              <a:off x="9456480" y="6134760"/>
              <a:ext cx="1816200" cy="21276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" name="Line 3"/>
          <p:cNvSpPr/>
          <p:nvPr/>
        </p:nvSpPr>
        <p:spPr>
          <a:xfrm>
            <a:off x="0" y="1196640"/>
            <a:ext cx="12191760" cy="360"/>
          </a:xfrm>
          <a:prstGeom prst="line">
            <a:avLst/>
          </a:prstGeom>
          <a:ln w="27000">
            <a:solidFill>
              <a:srgbClr val="ff212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1"/>
          <p:cNvGrpSpPr/>
          <p:nvPr/>
        </p:nvGrpSpPr>
        <p:grpSpPr>
          <a:xfrm>
            <a:off x="0" y="6026400"/>
            <a:ext cx="12187080" cy="429120"/>
            <a:chOff x="0" y="6026400"/>
            <a:chExt cx="12187080" cy="429120"/>
          </a:xfrm>
        </p:grpSpPr>
        <p:sp>
          <p:nvSpPr>
            <p:cNvPr id="43" name="CustomShape 2"/>
            <p:cNvSpPr/>
            <p:nvPr/>
          </p:nvSpPr>
          <p:spPr>
            <a:xfrm>
              <a:off x="0" y="6026400"/>
              <a:ext cx="12187080" cy="42912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82400" rIns="0" tIns="0" bIns="0" anchor="ctr"/>
            <a:p>
              <a:pPr>
                <a:lnSpc>
                  <a:spcPct val="100000"/>
                </a:lnSpc>
              </a:pPr>
              <a:r>
                <a:rPr b="1" lang="de-DE" sz="1700" spc="-1" strike="noStrike">
                  <a:solidFill>
                    <a:srgbClr val="ffff00"/>
                  </a:solidFill>
                  <a:latin typeface="Arial"/>
                  <a:ea typeface="DejaVu Sans"/>
                </a:rPr>
                <a:t>www.baden.dlrg.de</a:t>
              </a:r>
              <a:endParaRPr b="0" lang="de-DE" sz="1700" spc="-1" strike="noStrike">
                <a:latin typeface="Arial"/>
              </a:endParaRPr>
            </a:p>
          </p:txBody>
        </p:sp>
        <p:pic>
          <p:nvPicPr>
            <p:cNvPr id="44" name="Picture 3" descr=""/>
            <p:cNvPicPr/>
            <p:nvPr/>
          </p:nvPicPr>
          <p:blipFill>
            <a:blip r:embed="rId2"/>
            <a:stretch/>
          </p:blipFill>
          <p:spPr>
            <a:xfrm>
              <a:off x="9456480" y="6134760"/>
              <a:ext cx="1816200" cy="21276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5" name="Line 3"/>
          <p:cNvSpPr/>
          <p:nvPr/>
        </p:nvSpPr>
        <p:spPr>
          <a:xfrm>
            <a:off x="0" y="1196640"/>
            <a:ext cx="12191760" cy="360"/>
          </a:xfrm>
          <a:prstGeom prst="line">
            <a:avLst/>
          </a:prstGeom>
          <a:ln w="27000">
            <a:solidFill>
              <a:srgbClr val="ff212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5" name="" descr=""/>
          <p:cNvPicPr/>
          <p:nvPr/>
        </p:nvPicPr>
        <p:blipFill>
          <a:blip r:embed="rId1"/>
          <a:stretch/>
        </p:blipFill>
        <p:spPr>
          <a:xfrm>
            <a:off x="0" y="8280"/>
            <a:ext cx="12167280" cy="6044760"/>
          </a:xfrm>
          <a:prstGeom prst="rect">
            <a:avLst/>
          </a:prstGeom>
          <a:ln>
            <a:noFill/>
          </a:ln>
        </p:spPr>
      </p:pic>
      <p:sp>
        <p:nvSpPr>
          <p:cNvPr id="86" name="CustomShape 2"/>
          <p:cNvSpPr/>
          <p:nvPr/>
        </p:nvSpPr>
        <p:spPr>
          <a:xfrm>
            <a:off x="432000" y="2160000"/>
            <a:ext cx="3384000" cy="93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lang="de-DE" sz="6000" spc="-1" strike="noStrike">
                <a:solidFill>
                  <a:srgbClr val="fffbcc"/>
                </a:solidFill>
                <a:latin typeface="Arial"/>
              </a:rPr>
              <a:t>Tauwerk</a:t>
            </a:r>
            <a:endParaRPr b="0" lang="de-DE" sz="6000" spc="-1" strike="noStrike">
              <a:latin typeface="Arial"/>
            </a:endParaRPr>
          </a:p>
        </p:txBody>
      </p:sp>
      <p:sp>
        <p:nvSpPr>
          <p:cNvPr id="87" name="TextShape 3"/>
          <p:cNvSpPr txBox="1"/>
          <p:nvPr/>
        </p:nvSpPr>
        <p:spPr>
          <a:xfrm>
            <a:off x="10944000" y="864000"/>
            <a:ext cx="936000" cy="30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de-DE" sz="1800" spc="-1" strike="noStrike">
                <a:solidFill>
                  <a:srgbClr val="fffbcc"/>
                </a:solidFill>
                <a:latin typeface="Arial"/>
              </a:rPr>
              <a:t>45 min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Pflege der Leinen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576000" y="1485000"/>
            <a:ext cx="1106064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Gleich nach Gebrauch aufschießen, geordnet aufbewahren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Reinigen (Sand, Salz, Schimmel), trocknen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Vor Licht, Hitze, Säuren, Basen, Kraftstoffen, Ölen, Fetten schützen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Auf Schäden (Brüche, Abrieb, Kinken) untersuchen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Falls älter als fünf bis zehn Jahre, nicht mehr für kritische Aufgaben verwenden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(Kunststoffe altern, verspröden)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Enden ordentlich betakeln (gegen Aufdrehen)</a:t>
            </a:r>
            <a:endParaRPr b="0" lang="de-DE" sz="2000" spc="-1" strike="noStrike">
              <a:latin typeface="Arial"/>
            </a:endParaRPr>
          </a:p>
          <a:p>
            <a:pPr>
              <a:lnSpc>
                <a:spcPct val="110000"/>
              </a:lnSpc>
            </a:pPr>
            <a:endParaRPr b="0" lang="de-DE" sz="2000" spc="-1" strike="noStrike">
              <a:latin typeface="Arial"/>
            </a:endParaRPr>
          </a:p>
        </p:txBody>
      </p:sp>
      <p:sp>
        <p:nvSpPr>
          <p:cNvPr id="114" name="CustomShape 3"/>
          <p:cNvSpPr/>
          <p:nvPr/>
        </p:nvSpPr>
        <p:spPr>
          <a:xfrm>
            <a:off x="10658520" y="6438600"/>
            <a:ext cx="9334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10/12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Grundausstattung eines MRB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648000" y="1485000"/>
            <a:ext cx="1066464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2 kurze Festmacher (ca. Bootslänge), 10 mm PES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2 lange Festmacher (ca. 3x Bootslänge), 10 mm PES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1 Schleppleine (ca. 6x Bootslänge), 12 mm PES, plus Schleppdreieck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1 Ankerleine (ca. 6x Bootslänge), 12 mm PES, plus Kettenvorlauf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endParaRPr b="0" lang="de-DE" sz="2000" spc="-1" strike="noStrike">
              <a:latin typeface="Arial"/>
            </a:endParaRPr>
          </a:p>
          <a:p>
            <a:pPr>
              <a:lnSpc>
                <a:spcPct val="110000"/>
              </a:lnSpc>
            </a:pPr>
            <a:endParaRPr b="0" lang="de-DE" sz="2000" spc="-1" strike="noStrike">
              <a:latin typeface="Arial"/>
            </a:endParaRPr>
          </a:p>
          <a:p>
            <a:pPr>
              <a:lnSpc>
                <a:spcPct val="110000"/>
              </a:lnSpc>
            </a:pP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Daten der Leinen (Material, Bruchlast, Kaufdatum usw.) aufschreiben  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17" name="CustomShape 3"/>
          <p:cNvSpPr/>
          <p:nvPr/>
        </p:nvSpPr>
        <p:spPr>
          <a:xfrm>
            <a:off x="10728000" y="6465240"/>
            <a:ext cx="9334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11/12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Zubehör (Blockwerk)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576000" y="1485000"/>
            <a:ext cx="1106064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Karabiner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Schäkel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Blöcke, Taljen (Flaschenzüge)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Kauschen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Klampen, Poller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endParaRPr b="0" lang="de-DE" sz="2000" spc="-1" strike="noStrike">
              <a:latin typeface="Arial"/>
            </a:endParaRPr>
          </a:p>
          <a:p>
            <a:pPr>
              <a:lnSpc>
                <a:spcPct val="110000"/>
              </a:lnSpc>
            </a:pP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Werkzeug: Schäkelöffner, Spieker, Takelmesser ...</a:t>
            </a:r>
            <a:endParaRPr b="0" lang="de-DE" sz="2000" spc="-1" strike="noStrike">
              <a:latin typeface="Arial"/>
            </a:endParaRPr>
          </a:p>
          <a:p>
            <a:pPr>
              <a:lnSpc>
                <a:spcPct val="110000"/>
              </a:lnSpc>
            </a:pPr>
            <a:endParaRPr b="0" lang="de-DE" sz="2000" spc="-1" strike="noStrike">
              <a:latin typeface="Arial"/>
            </a:endParaRPr>
          </a:p>
        </p:txBody>
      </p:sp>
      <p:sp>
        <p:nvSpPr>
          <p:cNvPr id="120" name="CustomShape 3"/>
          <p:cNvSpPr/>
          <p:nvPr/>
        </p:nvSpPr>
        <p:spPr>
          <a:xfrm>
            <a:off x="10658520" y="6465240"/>
            <a:ext cx="9334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12/12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Eigenschaften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624240" y="1413000"/>
            <a:ext cx="1094040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Bruchlast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Maximale Arbeitslast (Bruchlast/8, bei Ketten Bruchlast/4 [keine Knoten])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Dehnung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Dichte, Gewicht, Schwimmfähigkeit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Abrieb, Griffigkeit, Reibung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Steife, Lehnigkeit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Beständigkeit gegen Nässe, Wasseraufnahme (Naturfasern)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Beständigkeit gegen Licht (Ultraviolett)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Beständigkeit gegen Öl, Kraftstoffe, Fett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Beständigkeit gegen Säuren und Basen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Beständigkeit gegen Sauerstoff (Luft, medizinischer Sauerstoff)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Schmelzpunkt (PE zum Teil bei 80° C)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10728000" y="6465240"/>
            <a:ext cx="6508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Pflanzliche Werkstoffe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624240" y="1413000"/>
            <a:ext cx="1094040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Baumwolle CO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Hanf HF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Manila AB (Abacá, aus Bananenblättern)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Sisal SI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Jute JU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Kokos CC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Leinen LI (Flachs)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Gummi (Kautschuk)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10800000" y="6465240"/>
            <a:ext cx="64620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Tierische Werkstoffe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624240" y="1413000"/>
            <a:ext cx="1094040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Seide SE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Wolle WO, WV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Leder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Sehnen, Därme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10730520" y="6465240"/>
            <a:ext cx="9334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Synthetische Werkstoffe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576000" y="1413000"/>
            <a:ext cx="1106064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Polyester PES (Trevira), blauer Kennfaden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Polyamid PA (Nylon, Perlon), grüner Kennfaden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Polypropylen PP, brauner Kennfaden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Polyethylen PE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Polyethylen hochfest UHMW-PE (Dyneema)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Aramid AR (Kevlar)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Komposite, z. B. PP-PES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99" name="CustomShape 3"/>
          <p:cNvSpPr/>
          <p:nvPr/>
        </p:nvSpPr>
        <p:spPr>
          <a:xfrm>
            <a:off x="10800000" y="6480000"/>
            <a:ext cx="717480" cy="36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Stahl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576000" y="1485000"/>
            <a:ext cx="1106064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Verzinkter Stahl (Verzinkung reibt sich ab)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Edelstahl (Nirosta, V2A und andere)</a:t>
            </a:r>
            <a:endParaRPr b="0" lang="de-DE" sz="2000" spc="-1" strike="noStrike">
              <a:latin typeface="Arial"/>
            </a:endParaRPr>
          </a:p>
          <a:p>
            <a:pPr>
              <a:lnSpc>
                <a:spcPct val="110000"/>
              </a:lnSpc>
            </a:pPr>
            <a:endParaRPr b="0" lang="de-DE" sz="2000" spc="-1" strike="noStrike">
              <a:latin typeface="Arial"/>
            </a:endParaRPr>
          </a:p>
          <a:p>
            <a:pPr>
              <a:lnSpc>
                <a:spcPct val="110000"/>
              </a:lnSpc>
            </a:pP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Laufendes Gut (lehnig, biegsam; Fallen, Schoten, Seilwinden)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Stehendes Gut (steif; Stagen und Wanten)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02" name="CustomShape 3"/>
          <p:cNvSpPr/>
          <p:nvPr/>
        </p:nvSpPr>
        <p:spPr>
          <a:xfrm>
            <a:off x="10800000" y="6465240"/>
            <a:ext cx="7192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Geschlagenes Gut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576000" y="1449000"/>
            <a:ext cx="1106064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Faser – Garn – Litze 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Kardeel – Leine/Tau – Trosse – Kabel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Rechts – links geschlagen (meist rechts)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Dreischäftig – vierschäftig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Drahttauwerk bis siebenschäftig (7 x 19)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10800000" y="6480000"/>
            <a:ext cx="9334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7/12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Geflochtenes Gut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576000" y="1449000"/>
            <a:ext cx="1106064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Neigt weniger zum Bilden von Kinken oder Knicken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Dreht sich nicht so leicht auf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Schwieriger zu spleißen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Mehr Variationsmöglichkeiten (Flechtarten)</a:t>
            </a:r>
            <a:endParaRPr b="0" lang="de-DE" sz="2000" spc="-1" strike="noStrike">
              <a:latin typeface="Arial"/>
            </a:endParaRPr>
          </a:p>
          <a:p>
            <a:pPr>
              <a:lnSpc>
                <a:spcPct val="110000"/>
              </a:lnSpc>
            </a:pP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Kernmantel-Tauwerk: verschiedene Werkstoffe für Kern (bruchfest) und Mantel (abriebfest)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Band (in Seilwinden, beim Kranen)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08" name="CustomShape 3"/>
          <p:cNvSpPr/>
          <p:nvPr/>
        </p:nvSpPr>
        <p:spPr>
          <a:xfrm>
            <a:off x="10800000" y="6465240"/>
            <a:ext cx="9334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8/12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609480" y="346680"/>
            <a:ext cx="10969920" cy="55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Ketten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576000" y="1521000"/>
            <a:ext cx="11060640" cy="43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Ankerketten DIN 766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Verzinkt oder Edelstahl</a:t>
            </a:r>
            <a:endParaRPr b="0" lang="de-DE" sz="2000" spc="-1" strike="noStrike">
              <a:latin typeface="Arial"/>
            </a:endParaRPr>
          </a:p>
          <a:p>
            <a:pPr marL="252000" indent="-249120">
              <a:lnSpc>
                <a:spcPct val="110000"/>
              </a:lnSpc>
              <a:buClr>
                <a:srgbClr val="ff0000"/>
              </a:buClr>
              <a:buFont typeface="Wingdings" charset="2"/>
              <a:buChar char="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Kalibriert (lehrenhaltig, maßhaltig)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10800000" y="6465240"/>
            <a:ext cx="863280" cy="302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9/12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DLRG  Boot</Template>
  <TotalTime>300</TotalTime>
  <Application>LibreOffice/6.0.1.1$Linux_X86_64 LibreOffice_project/00m0$Build-1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2014-01-18T11:30:53Z</dcterms:created>
  <dc:creator>Klaus Bremer</dc:creator>
  <dc:description/>
  <dc:language>de-DE</dc:language>
  <cp:lastModifiedBy/>
  <cp:lastPrinted>2018-01-28T07:33:22Z</cp:lastPrinted>
  <dcterms:modified xsi:type="dcterms:W3CDTF">2018-03-01T18:01:14Z</dcterms:modified>
  <cp:revision>244</cp:revision>
  <dc:subject/>
  <dc:title>PowerPoint-Präsentation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Breitbild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</vt:i4>
  </property>
</Properties>
</file>